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6C7FC-006A-4E7D-B9E1-A139F676B61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0B47F-9335-45AB-8C61-FF6CCB58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30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30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4BDB14-7B2A-4A90-B7CD-5B0FC7C83D3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306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306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D676CF-8238-441F-9E5A-A9685312793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4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40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78F197-6644-4ACF-96DF-ABFAB6961B1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408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408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357DDA-AC6B-478A-A4F8-1025023DC16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51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5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3C4F53-A489-4DCB-BD3D-726C6EAAD30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51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511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A933E34-3AE9-4968-BD60-59D31A84A8B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61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61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EAE059-2DA3-4603-BA2D-0A4A7DC2A33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61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613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37E5BD-61BE-4A06-987B-5E721816C57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7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71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5A0FE0-5B13-43F1-B307-416A72DF832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715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715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165CE7-F59B-4071-BB04-870EC8559CB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81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81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E8E929-72D9-4C9E-8037-41D051CF776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81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81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6E0B59-A197-4506-A182-12981919FED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92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8037B8-818C-411D-BCCB-409DB8F9F6A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920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920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3C184A-2D2D-49DC-B855-C5AAE6AA351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0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8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3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970D65F0-D632-4A82-820E-94C9B004F2F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F5A35BC7-DA2E-4C1F-A93E-84A5F2AE75C8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Jersey </a:t>
            </a:r>
            <a:br>
              <a:rPr lang="en-US" smtClean="0"/>
            </a:br>
            <a:r>
              <a:rPr lang="en-US" smtClean="0"/>
              <a:t>Property Tax Relief Programs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Property Tax Deduction or Credit</a:t>
            </a:r>
          </a:p>
          <a:p>
            <a:pPr eaLnBrk="1" hangingPunct="1">
              <a:defRPr/>
            </a:pPr>
            <a:r>
              <a:rPr lang="en-US" dirty="0" smtClean="0"/>
              <a:t>Homestead Benefit</a:t>
            </a:r>
          </a:p>
          <a:p>
            <a:pPr eaLnBrk="1" hangingPunct="1">
              <a:defRPr/>
            </a:pPr>
            <a:r>
              <a:rPr lang="en-US" dirty="0" smtClean="0"/>
              <a:t>Senior Freeze (PTR)</a:t>
            </a:r>
          </a:p>
          <a:p>
            <a:pPr eaLnBrk="1" hangingPunct="1">
              <a:defRPr/>
            </a:pPr>
            <a:r>
              <a:rPr lang="en-US" dirty="0" smtClean="0"/>
              <a:t>Other</a:t>
            </a:r>
          </a:p>
        </p:txBody>
      </p:sp>
      <p:sp>
        <p:nvSpPr>
          <p:cNvPr id="447492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NJ-2 Property Tax Relief Programs v11.1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44749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74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93DE9C-A97F-4E4F-B1A0-5C27422B996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4749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" name="~PP13818.WAV">
            <a:hlinkClick r:id="" action="ppaction://media"/>
          </p:cNvPr>
          <p:cNvPicPr>
            <a:picLocks noRot="1" noChangeAspect="1"/>
          </p:cNvPicPr>
          <p:nvPr>
            <a:wavAudioFile r:embed="rId1" name="~PP1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56040"/>
      </p:ext>
    </p:extLst>
  </p:cSld>
  <p:clrMapOvr>
    <a:masterClrMapping/>
  </p:clrMapOvr>
  <p:transition advTm="27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NJ Property Tax Relief Programs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Property Tax Deduction or Credit</a:t>
            </a:r>
          </a:p>
          <a:p>
            <a:pPr lvl="1" eaLnBrk="1" hangingPunct="1">
              <a:defRPr/>
            </a:pPr>
            <a:r>
              <a:rPr lang="en-US" dirty="0" smtClean="0"/>
              <a:t>Part of NJ-1040 (or, possibly, separate NJ-1040-H)</a:t>
            </a:r>
          </a:p>
          <a:p>
            <a:pPr eaLnBrk="1" hangingPunct="1">
              <a:defRPr/>
            </a:pPr>
            <a:r>
              <a:rPr lang="en-US" dirty="0" smtClean="0"/>
              <a:t>Homestead Benefit Program</a:t>
            </a:r>
          </a:p>
          <a:p>
            <a:pPr lvl="1" eaLnBrk="1" hangingPunct="1">
              <a:defRPr/>
            </a:pPr>
            <a:r>
              <a:rPr lang="en-US" dirty="0" smtClean="0"/>
              <a:t>aka Homestead Rebate / NJ Saver Rebate / FAIR Rebate</a:t>
            </a:r>
          </a:p>
          <a:p>
            <a:pPr eaLnBrk="1" hangingPunct="1">
              <a:defRPr/>
            </a:pPr>
            <a:r>
              <a:rPr lang="en-US" dirty="0" smtClean="0"/>
              <a:t>Property Tax Reimbursement (PTR) </a:t>
            </a:r>
          </a:p>
          <a:p>
            <a:pPr lvl="1" eaLnBrk="1" hangingPunct="1">
              <a:defRPr/>
            </a:pPr>
            <a:r>
              <a:rPr lang="en-US" dirty="0"/>
              <a:t>a</a:t>
            </a:r>
            <a:r>
              <a:rPr lang="en-US" dirty="0" smtClean="0"/>
              <a:t>ka Senior Freeze</a:t>
            </a:r>
          </a:p>
          <a:p>
            <a:pPr eaLnBrk="1" hangingPunct="1">
              <a:defRPr/>
            </a:pPr>
            <a:r>
              <a:rPr lang="en-US" dirty="0" smtClean="0"/>
              <a:t>Other</a:t>
            </a:r>
          </a:p>
          <a:p>
            <a:pPr lvl="1" eaLnBrk="1" hangingPunct="1">
              <a:defRPr/>
            </a:pPr>
            <a:r>
              <a:rPr lang="en-US" dirty="0" smtClean="0"/>
              <a:t>Deduction for Senior Citizens / Disabled</a:t>
            </a:r>
          </a:p>
          <a:p>
            <a:pPr lvl="1" eaLnBrk="1" hangingPunct="1">
              <a:defRPr/>
            </a:pPr>
            <a:r>
              <a:rPr lang="en-US" dirty="0" smtClean="0"/>
              <a:t>Deduction for Veterans</a:t>
            </a:r>
          </a:p>
          <a:p>
            <a:pPr lvl="1" eaLnBrk="1" hangingPunct="1">
              <a:defRPr/>
            </a:pPr>
            <a:r>
              <a:rPr lang="en-US" dirty="0" smtClean="0"/>
              <a:t>Exemption for Disabled Veterans</a:t>
            </a:r>
          </a:p>
        </p:txBody>
      </p:sp>
      <p:sp>
        <p:nvSpPr>
          <p:cNvPr id="44851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8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106988-89F7-4DC1-B96A-072EB3F4667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44851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3818.WAV">
            <a:hlinkClick r:id="" action="ppaction://media"/>
          </p:cNvPr>
          <p:cNvPicPr>
            <a:picLocks noRot="1" noChangeAspect="1"/>
          </p:cNvPicPr>
          <p:nvPr>
            <a:wavAudioFile r:embed="rId1" name="~PP210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27823"/>
      </p:ext>
    </p:extLst>
  </p:cSld>
  <p:clrMapOvr>
    <a:masterClrMapping/>
  </p:clrMapOvr>
  <p:transition advTm="60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953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449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C60BB2-5199-4CC9-AA94-CBDC6B7E9D0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449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NJ Property Tax </a:t>
            </a:r>
            <a:br>
              <a:rPr lang="en-US" smtClean="0"/>
            </a:br>
            <a:r>
              <a:rPr lang="en-US" smtClean="0"/>
              <a:t>Deduction or Credit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3925" y="1600200"/>
            <a:ext cx="7772400" cy="47244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Homeowners and Tenants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NJ taxable income deduction or tax credit ($50), whichever is most beneficial</a:t>
            </a:r>
          </a:p>
          <a:p>
            <a:pPr lvl="1" eaLnBrk="1" hangingPunct="1">
              <a:defRPr/>
            </a:pPr>
            <a:r>
              <a:rPr lang="en-US" sz="2400" dirty="0" smtClean="0"/>
              <a:t>Most beneficial approach calculated on Worksheet F – Property Tax Deduction/Credit, included with NJ 1040 Pg4</a:t>
            </a:r>
          </a:p>
          <a:p>
            <a:pPr eaLnBrk="1" hangingPunct="1">
              <a:defRPr/>
            </a:pPr>
            <a:r>
              <a:rPr lang="en-US" sz="2800" dirty="0" smtClean="0"/>
              <a:t>Eligibility requirements:</a:t>
            </a:r>
          </a:p>
          <a:p>
            <a:pPr lvl="1" eaLnBrk="1" hangingPunct="1">
              <a:defRPr/>
            </a:pPr>
            <a:r>
              <a:rPr lang="en-US" sz="2600" dirty="0" smtClean="0"/>
              <a:t>Must have paid real estate tax or rent on principal residence in NJ</a:t>
            </a:r>
          </a:p>
          <a:p>
            <a:pPr lvl="2" eaLnBrk="1" hangingPunct="1">
              <a:defRPr/>
            </a:pPr>
            <a:r>
              <a:rPr lang="en-US" sz="2600" dirty="0" smtClean="0"/>
              <a:t>If rent, then unit must have own kitchen and bath</a:t>
            </a:r>
          </a:p>
          <a:p>
            <a:pPr lvl="1" eaLnBrk="1" hangingPunct="1">
              <a:defRPr/>
            </a:pPr>
            <a:r>
              <a:rPr lang="en-US" dirty="0" smtClean="0"/>
              <a:t>If under 65 and not blind or disabled, then gross income must be more than $20,000 ($10,000 if Single or MFS)</a:t>
            </a:r>
          </a:p>
          <a:p>
            <a:pPr lvl="1" eaLnBrk="1" hangingPunct="1">
              <a:defRPr/>
            </a:pPr>
            <a:r>
              <a:rPr lang="en-US" dirty="0" smtClean="0"/>
              <a:t>If 65 or older or blind or disabled, then no income limitation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  <p:pic>
        <p:nvPicPr>
          <p:cNvPr id="8" name="~PP13818.WAV">
            <a:hlinkClick r:id="" action="ppaction://media"/>
          </p:cNvPr>
          <p:cNvPicPr>
            <a:picLocks noRot="1" noChangeAspect="1"/>
          </p:cNvPicPr>
          <p:nvPr>
            <a:wavAudioFile r:embed="rId1" name="~PP173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74609"/>
      </p:ext>
    </p:extLst>
  </p:cSld>
  <p:clrMapOvr>
    <a:masterClrMapping/>
  </p:clrMapOvr>
  <p:transition advTm="91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NJ Property Tax Credit - TaxWise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If TP IS already filing a NJ-1040</a:t>
            </a:r>
          </a:p>
          <a:p>
            <a:pPr lvl="1" eaLnBrk="1" hangingPunct="1">
              <a:defRPr/>
            </a:pPr>
            <a:r>
              <a:rPr lang="en-US" dirty="0" err="1" smtClean="0"/>
              <a:t>TaxWise</a:t>
            </a:r>
            <a:r>
              <a:rPr lang="en-US" dirty="0" smtClean="0"/>
              <a:t> will calculate credit (or deduction) correctly in most circumstances.</a:t>
            </a:r>
          </a:p>
          <a:p>
            <a:pPr lvl="1" eaLnBrk="1" hangingPunct="1">
              <a:defRPr/>
            </a:pPr>
            <a:r>
              <a:rPr lang="en-US" dirty="0" smtClean="0"/>
              <a:t>If TP is under NJ filing threshold AND the TP is either 65 or over, or blind or disabled AND TP IS entitled to a $50 credit, then </a:t>
            </a:r>
            <a:r>
              <a:rPr lang="en-US" dirty="0" err="1" smtClean="0"/>
              <a:t>TaxWise</a:t>
            </a:r>
            <a:r>
              <a:rPr lang="en-US" dirty="0" smtClean="0"/>
              <a:t>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automatically calculate the $50 credit on the NJ Form-1040 Pg4, line 48 – So what to do:</a:t>
            </a:r>
          </a:p>
          <a:p>
            <a:pPr lvl="2" eaLnBrk="1" hangingPunct="1">
              <a:defRPr/>
            </a:pPr>
            <a:r>
              <a:rPr lang="en-US" dirty="0" smtClean="0"/>
              <a:t>Preferred: Manually input the $50 credit on the NJ-1040 Pg4, line 48 (NJ-1040-H is NOT an option if filing NJ-1040)</a:t>
            </a:r>
          </a:p>
          <a:p>
            <a:pPr lvl="2" eaLnBrk="1" hangingPunct="1">
              <a:defRPr/>
            </a:pPr>
            <a:r>
              <a:rPr lang="en-US" dirty="0" smtClean="0"/>
              <a:t>Alternative if TP will get Homestead Benefit: Do nothing now and hope that $50 automatically added to Homestead Benefit</a:t>
            </a:r>
          </a:p>
          <a:p>
            <a:pPr eaLnBrk="1" hangingPunct="1">
              <a:defRPr/>
            </a:pPr>
            <a:r>
              <a:rPr lang="en-US" dirty="0" smtClean="0"/>
              <a:t>If TP is NOT already filing a NJ-1040 and is entitled to $50 property tax credit:</a:t>
            </a:r>
          </a:p>
          <a:p>
            <a:pPr lvl="1" eaLnBrk="1" hangingPunct="1">
              <a:defRPr/>
            </a:pPr>
            <a:r>
              <a:rPr lang="en-US" dirty="0" smtClean="0"/>
              <a:t>Best option: File NJ-1040 anyway and manually input the $50 credit on NJ-1040 Pg4, line 48</a:t>
            </a:r>
          </a:p>
          <a:p>
            <a:pPr lvl="1" eaLnBrk="1" hangingPunct="1">
              <a:defRPr/>
            </a:pPr>
            <a:r>
              <a:rPr lang="en-US" dirty="0" smtClean="0"/>
              <a:t>Other options:</a:t>
            </a:r>
          </a:p>
          <a:p>
            <a:pPr lvl="2" eaLnBrk="1" hangingPunct="1">
              <a:defRPr/>
            </a:pPr>
            <a:r>
              <a:rPr lang="en-US" dirty="0" smtClean="0"/>
              <a:t>Homeowners who file Homestead Benefit Application get $50 automatically added to Homestead Benefit</a:t>
            </a:r>
          </a:p>
          <a:p>
            <a:pPr lvl="2" eaLnBrk="1" hangingPunct="1">
              <a:defRPr/>
            </a:pPr>
            <a:r>
              <a:rPr lang="en-US" dirty="0" smtClean="0"/>
              <a:t>Tenants and homeowners who are not eligible for Homestead Benefit (e.g. not a homeowner on Oct 1, 2010) must</a:t>
            </a:r>
            <a:r>
              <a:rPr lang="en-US" dirty="0"/>
              <a:t> </a:t>
            </a:r>
            <a:r>
              <a:rPr lang="en-US" dirty="0" smtClean="0"/>
              <a:t>file a NJ-1040-H to claim the $50 credit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5056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0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1EB02CD-23F2-4DCB-8CCA-85E5BD64B3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45056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23834.WAV">
            <a:hlinkClick r:id="" action="ppaction://media"/>
          </p:cNvPr>
          <p:cNvPicPr>
            <a:picLocks noRot="1" noChangeAspect="1"/>
          </p:cNvPicPr>
          <p:nvPr>
            <a:wavAudioFile r:embed="rId1" name="~PP297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42391"/>
      </p:ext>
    </p:extLst>
  </p:cSld>
  <p:clrMapOvr>
    <a:masterClrMapping/>
  </p:clrMapOvr>
  <p:transition advTm="167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Homestead Benefit Program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Property tax reduction for Homeowners who occupied their principal residence on Oct 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Paid Property tax</a:t>
            </a:r>
          </a:p>
          <a:p>
            <a:pPr eaLnBrk="1" hangingPunct="1">
              <a:defRPr/>
            </a:pPr>
            <a:r>
              <a:rPr lang="en-US" sz="2800" dirty="0" smtClean="0"/>
              <a:t>2011 Property Tax reduction application mailed in Aug/Sep 2011 for completion and submission (based on principal residence on Oct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2010)</a:t>
            </a:r>
          </a:p>
          <a:p>
            <a:pPr eaLnBrk="1" hangingPunct="1">
              <a:defRPr/>
            </a:pPr>
            <a:r>
              <a:rPr lang="en-US" sz="2800" dirty="0" smtClean="0"/>
              <a:t>Used to receive separate check with Benefit amount (prior to 2010).</a:t>
            </a:r>
          </a:p>
          <a:p>
            <a:pPr eaLnBrk="1" hangingPunct="1">
              <a:defRPr/>
            </a:pPr>
            <a:r>
              <a:rPr lang="en-US" sz="2800" dirty="0" smtClean="0"/>
              <a:t>Will receive Benefit as reduction of future property tax bill (2011 onward).</a:t>
            </a:r>
          </a:p>
          <a:p>
            <a:pPr lvl="1" eaLnBrk="1" hangingPunct="1">
              <a:defRPr/>
            </a:pPr>
            <a:r>
              <a:rPr lang="en-US" sz="2400" dirty="0" smtClean="0"/>
              <a:t>There some situations where will still receive separate check (e.g. Condo owners)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515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1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999422-659E-44FF-8719-9F5E3AAA392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45159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33849.WAV">
            <a:hlinkClick r:id="" action="ppaction://media"/>
          </p:cNvPr>
          <p:cNvPicPr>
            <a:picLocks noRot="1" noChangeAspect="1"/>
          </p:cNvPicPr>
          <p:nvPr>
            <a:wavAudioFile r:embed="rId1" name="~PP314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764554"/>
      </p:ext>
    </p:extLst>
  </p:cSld>
  <p:clrMapOvr>
    <a:masterClrMapping/>
  </p:clrMapOvr>
  <p:transition advTm="64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on Federal return for Homeowners</a:t>
            </a:r>
          </a:p>
        </p:txBody>
      </p:sp>
      <p:sp>
        <p:nvSpPr>
          <p:cNvPr id="452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2011 – No Benefits/Rebates paid, so no need to handle on federal return (Sch A or 1040, line 21)</a:t>
            </a:r>
          </a:p>
        </p:txBody>
      </p:sp>
      <p:sp>
        <p:nvSpPr>
          <p:cNvPr id="4526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26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23C646-E59F-438B-B02E-8CD273DE983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4526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43849.WAV">
            <a:hlinkClick r:id="" action="ppaction://media"/>
          </p:cNvPr>
          <p:cNvPicPr>
            <a:picLocks noRot="1" noChangeAspect="1"/>
          </p:cNvPicPr>
          <p:nvPr>
            <a:wavAudioFile r:embed="rId1" name="~PP407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69767"/>
      </p:ext>
    </p:extLst>
  </p:cSld>
  <p:clrMapOvr>
    <a:masterClrMapping/>
  </p:clrMapOvr>
  <p:transition advTm="81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PTR (NJ Senior Freeze)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sz="2000" smtClean="0"/>
              <a:t>“Freezes” local property tax in first year of eligibility (Base Year)</a:t>
            </a:r>
          </a:p>
          <a:p>
            <a:pPr eaLnBrk="1" hangingPunct="1"/>
            <a:r>
              <a:rPr lang="en-US" sz="2000" smtClean="0"/>
              <a:t>Total local property tax paid to local municipality</a:t>
            </a:r>
          </a:p>
          <a:p>
            <a:pPr eaLnBrk="1" hangingPunct="1"/>
            <a:r>
              <a:rPr lang="en-US" sz="2000" smtClean="0"/>
              <a:t>State of NJ reimburses homeowner for taxes paid in excess of base year taxes</a:t>
            </a:r>
          </a:p>
          <a:p>
            <a:pPr eaLnBrk="1" hangingPunct="1"/>
            <a:r>
              <a:rPr lang="en-US" sz="2000" smtClean="0"/>
              <a:t>Forms – PTR 1, Property Tax Reimbursement, completed by TP in first year eligible</a:t>
            </a:r>
          </a:p>
          <a:p>
            <a:pPr eaLnBrk="1" hangingPunct="1"/>
            <a:r>
              <a:rPr lang="en-US" sz="2000" smtClean="0"/>
              <a:t>PTR 2 – Sent to TP with certain pre-printed data from State of NJ in subsequent year(s) and completed by TP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u="sng" smtClean="0"/>
              <a:t>Must submit proof of taxes paid with PTR’s</a:t>
            </a:r>
            <a:endParaRPr lang="en-US" sz="2000" smtClean="0"/>
          </a:p>
          <a:p>
            <a:pPr eaLnBrk="1" hangingPunct="1"/>
            <a:r>
              <a:rPr lang="en-US" sz="2000" smtClean="0"/>
              <a:t>Eligibility</a:t>
            </a:r>
          </a:p>
          <a:p>
            <a:pPr lvl="1" eaLnBrk="1" hangingPunct="1"/>
            <a:r>
              <a:rPr lang="en-US" sz="1600" smtClean="0"/>
              <a:t>Age 65 or older, or receiving Federal S/S Disability Benefits</a:t>
            </a:r>
          </a:p>
          <a:p>
            <a:pPr lvl="1" eaLnBrk="1" hangingPunct="1"/>
            <a:r>
              <a:rPr lang="en-US" sz="1600" smtClean="0"/>
              <a:t>Lived in NJ for at least last ten years</a:t>
            </a:r>
          </a:p>
          <a:p>
            <a:pPr lvl="1" eaLnBrk="1" hangingPunct="1"/>
            <a:r>
              <a:rPr lang="en-US" sz="1600" smtClean="0"/>
              <a:t>Owned and lived in home for at least last three years</a:t>
            </a:r>
          </a:p>
          <a:p>
            <a:pPr lvl="1" eaLnBrk="1" hangingPunct="1"/>
            <a:r>
              <a:rPr lang="en-US" sz="1600" smtClean="0"/>
              <a:t>Meet  </a:t>
            </a:r>
            <a:r>
              <a:rPr lang="en-US" sz="1600" u="sng" smtClean="0"/>
              <a:t>total income</a:t>
            </a:r>
            <a:r>
              <a:rPr lang="en-US" sz="1600" smtClean="0"/>
              <a:t> limits for base year and each succeeding year</a:t>
            </a:r>
          </a:p>
          <a:p>
            <a:pPr eaLnBrk="1" hangingPunct="1"/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  <p:sp>
        <p:nvSpPr>
          <p:cNvPr id="45363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3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EF917B-B4F3-4D91-A37E-A649B4E8AEE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45363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" name="~PP23849.WAV">
            <a:hlinkClick r:id="" action="ppaction://media"/>
          </p:cNvPr>
          <p:cNvPicPr>
            <a:picLocks noRot="1" noChangeAspect="1"/>
          </p:cNvPicPr>
          <p:nvPr>
            <a:wavAudioFile r:embed="rId1" name="~PP271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708080"/>
      </p:ext>
    </p:extLst>
  </p:cSld>
  <p:clrMapOvr>
    <a:masterClrMapping/>
  </p:clrMapOvr>
  <p:transition advTm="12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NJ Property Tax Relief – Other</a:t>
            </a:r>
            <a:br>
              <a:rPr lang="en-US" smtClean="0"/>
            </a:br>
            <a:r>
              <a:rPr lang="en-US" sz="2400" smtClean="0"/>
              <a:t>All Administered By Local Municipality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924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Annual Property Tax Deduction for Senior Citizens, Disabled Persons:</a:t>
            </a:r>
            <a:br>
              <a:rPr lang="en-US" sz="2000" b="1" smtClean="0"/>
            </a:br>
            <a:r>
              <a:rPr lang="en-US" sz="2000" smtClean="0"/>
              <a:t>Annual deduction of up to $250 from property taxes for homeowners age 65 or older or disabled who meet certain income and residency requirements.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Annual Deduction for Veterans: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Annual deduction of up to $250 from taxes due on the real or personal property of qualified war veterans and their unmarried surviving spouses/surviving civil union partners/surviving domestic partners.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Property Tax Exemption for Disabled Veterans: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Full exemption from property taxes on a principal residence for certain totally and permanently disabled war veterans and their unmarried surviving spouses/surviving civil union partners/surviving domestic partners. Unmarried surviving spouses/surviving civil union partners/surviving domestic partners of servicepersons who died on wartime active duty may also qualify. </a:t>
            </a:r>
          </a:p>
        </p:txBody>
      </p:sp>
      <p:sp>
        <p:nvSpPr>
          <p:cNvPr id="45466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4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CB3518-DBB3-4CCC-BB16-978712CE106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4546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" name="~PP23865.WAV">
            <a:hlinkClick r:id="" action="ppaction://media"/>
          </p:cNvPr>
          <p:cNvPicPr>
            <a:picLocks noRot="1" noChangeAspect="1"/>
          </p:cNvPicPr>
          <p:nvPr>
            <a:wavAudioFile r:embed="rId1" name="~PP232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388918"/>
      </p:ext>
    </p:extLst>
  </p:cSld>
  <p:clrMapOvr>
    <a:masterClrMapping/>
  </p:clrMapOvr>
  <p:transition advTm="4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734</Words>
  <Application>Microsoft Office PowerPoint</Application>
  <PresentationFormat>On-screen Show (4:3)</PresentationFormat>
  <Paragraphs>116</Paragraphs>
  <Slides>8</Slides>
  <Notes>7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NJ Template 06</vt:lpstr>
      <vt:lpstr>New Jersey  Property Tax Relief Programs</vt:lpstr>
      <vt:lpstr>NJ Property Tax Relief Programs</vt:lpstr>
      <vt:lpstr>NJ Property Tax  Deduction or Credit</vt:lpstr>
      <vt:lpstr>NJ Property Tax Credit - TaxWise</vt:lpstr>
      <vt:lpstr>Homestead Benefit Program</vt:lpstr>
      <vt:lpstr>Impact on Federal return for Homeowners</vt:lpstr>
      <vt:lpstr>PTR (NJ Senior Freeze)</vt:lpstr>
      <vt:lpstr>NJ Property Tax Relief – Other All Administered By Local Municipality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 Property Tax Relief Programs</dc:title>
  <dc:creator>HershAl</dc:creator>
  <cp:lastModifiedBy>HershAl</cp:lastModifiedBy>
  <cp:revision>2</cp:revision>
  <dcterms:created xsi:type="dcterms:W3CDTF">2012-01-07T00:34:52Z</dcterms:created>
  <dcterms:modified xsi:type="dcterms:W3CDTF">2012-01-07T00:34:53Z</dcterms:modified>
</cp:coreProperties>
</file>